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88" r:id="rId4"/>
  </p:sldMasterIdLst>
  <p:notesMasterIdLst>
    <p:notesMasterId r:id="rId12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EAD3"/>
    <a:srgbClr val="FE9553"/>
    <a:srgbClr val="F5F5F5"/>
    <a:srgbClr val="E6E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01"/>
    <p:restoredTop sz="94679"/>
  </p:normalViewPr>
  <p:slideViewPr>
    <p:cSldViewPr snapToGrid="0" snapToObjects="1">
      <p:cViewPr>
        <p:scale>
          <a:sx n="139" d="100"/>
          <a:sy n="139" d="100"/>
        </p:scale>
        <p:origin x="680" y="5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6F0C4A5-1769-534A-B040-EB3741A8EA6B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0_3" csCatId="mainScheme" phldr="1"/>
      <dgm:spPr/>
    </dgm:pt>
    <dgm:pt modelId="{90C497D9-C2D0-3640-9E67-E4B6E81874A6}">
      <dgm:prSet phldrT="[Texto]" custT="1"/>
      <dgm:spPr/>
      <dgm:t>
        <a:bodyPr/>
        <a:lstStyle/>
        <a:p>
          <a:pPr>
            <a:lnSpc>
              <a:spcPct val="100000"/>
            </a:lnSpc>
          </a:pPr>
          <a:r>
            <a:rPr lang="pt-PT" sz="1200"/>
            <a:t>Recency, Fequency and Monetary Analysis</a:t>
          </a:r>
          <a:endParaRPr lang="pt-PT" sz="1200" dirty="0"/>
        </a:p>
      </dgm:t>
    </dgm:pt>
    <dgm:pt modelId="{6828F218-32C3-0046-BAD5-6E7AA7E86E79}" type="parTrans" cxnId="{A9767D0D-3C6E-6E4E-B16F-1866D1D59EFB}">
      <dgm:prSet/>
      <dgm:spPr/>
      <dgm:t>
        <a:bodyPr/>
        <a:lstStyle/>
        <a:p>
          <a:endParaRPr lang="pt-PT"/>
        </a:p>
      </dgm:t>
    </dgm:pt>
    <dgm:pt modelId="{6E59F160-CF08-A841-AF32-487F8406515C}" type="sibTrans" cxnId="{A9767D0D-3C6E-6E4E-B16F-1866D1D59EFB}">
      <dgm:prSet/>
      <dgm:spPr/>
      <dgm:t>
        <a:bodyPr/>
        <a:lstStyle/>
        <a:p>
          <a:endParaRPr lang="pt-PT"/>
        </a:p>
      </dgm:t>
    </dgm:pt>
    <dgm:pt modelId="{4A42A4BA-CFA2-E244-A4C3-FB1BCB0C4A4F}">
      <dgm:prSet phldrT="[Texto]" custT="1"/>
      <dgm:spPr/>
      <dgm:t>
        <a:bodyPr/>
        <a:lstStyle/>
        <a:p>
          <a:pPr>
            <a:lnSpc>
              <a:spcPct val="100000"/>
            </a:lnSpc>
          </a:pPr>
          <a:r>
            <a:rPr lang="pt-PT" sz="1400"/>
            <a:t>Normalization of the RFM dataset</a:t>
          </a:r>
          <a:endParaRPr lang="pt-PT" sz="1400" dirty="0"/>
        </a:p>
      </dgm:t>
    </dgm:pt>
    <dgm:pt modelId="{8140D4A5-6BB5-3049-8CD2-ECBA44401857}" type="parTrans" cxnId="{FBC05A3F-3737-6649-ADCB-CCFD2849BCE4}">
      <dgm:prSet/>
      <dgm:spPr/>
      <dgm:t>
        <a:bodyPr/>
        <a:lstStyle/>
        <a:p>
          <a:endParaRPr lang="pt-PT"/>
        </a:p>
      </dgm:t>
    </dgm:pt>
    <dgm:pt modelId="{C090B442-959E-4547-8D4C-CA28739C7EB5}" type="sibTrans" cxnId="{FBC05A3F-3737-6649-ADCB-CCFD2849BCE4}">
      <dgm:prSet/>
      <dgm:spPr/>
      <dgm:t>
        <a:bodyPr/>
        <a:lstStyle/>
        <a:p>
          <a:endParaRPr lang="pt-PT"/>
        </a:p>
      </dgm:t>
    </dgm:pt>
    <dgm:pt modelId="{C9E30379-0737-8C47-A69E-FB0636C99503}">
      <dgm:prSet phldrT="[Texto]" custT="1"/>
      <dgm:spPr/>
      <dgm:t>
        <a:bodyPr/>
        <a:lstStyle/>
        <a:p>
          <a:pPr>
            <a:lnSpc>
              <a:spcPct val="100000"/>
            </a:lnSpc>
          </a:pPr>
          <a:r>
            <a:rPr lang="pt-PT" sz="1800"/>
            <a:t>3 clusters</a:t>
          </a:r>
          <a:endParaRPr lang="pt-PT" sz="1800" dirty="0"/>
        </a:p>
      </dgm:t>
    </dgm:pt>
    <dgm:pt modelId="{913EF31C-909C-FB4E-B796-10C31A42A5A3}" type="parTrans" cxnId="{AD1AC3E3-6CD5-274B-ADE3-541EFCD234CE}">
      <dgm:prSet/>
      <dgm:spPr/>
      <dgm:t>
        <a:bodyPr/>
        <a:lstStyle/>
        <a:p>
          <a:endParaRPr lang="pt-PT"/>
        </a:p>
      </dgm:t>
    </dgm:pt>
    <dgm:pt modelId="{00D56908-D9D8-2E48-92D4-74E074082856}" type="sibTrans" cxnId="{AD1AC3E3-6CD5-274B-ADE3-541EFCD234CE}">
      <dgm:prSet/>
      <dgm:spPr/>
      <dgm:t>
        <a:bodyPr/>
        <a:lstStyle/>
        <a:p>
          <a:endParaRPr lang="pt-PT"/>
        </a:p>
      </dgm:t>
    </dgm:pt>
    <dgm:pt modelId="{2CFDF516-DCA6-46E7-817C-AA32E053A1A8}" type="pres">
      <dgm:prSet presAssocID="{D6F0C4A5-1769-534A-B040-EB3741A8EA6B}" presName="root" presStyleCnt="0">
        <dgm:presLayoutVars>
          <dgm:dir/>
          <dgm:resizeHandles val="exact"/>
        </dgm:presLayoutVars>
      </dgm:prSet>
      <dgm:spPr/>
    </dgm:pt>
    <dgm:pt modelId="{660936D1-C180-493A-983E-B0399B2FE59E}" type="pres">
      <dgm:prSet presAssocID="{90C497D9-C2D0-3640-9E67-E4B6E81874A6}" presName="compNode" presStyleCnt="0"/>
      <dgm:spPr/>
    </dgm:pt>
    <dgm:pt modelId="{3BE77D83-A018-4FAF-AAF7-71F226E90337}" type="pres">
      <dgm:prSet presAssocID="{90C497D9-C2D0-3640-9E67-E4B6E81874A6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edas"/>
        </a:ext>
      </dgm:extLst>
    </dgm:pt>
    <dgm:pt modelId="{16F16F33-968B-40F6-A021-9BE40367062A}" type="pres">
      <dgm:prSet presAssocID="{90C497D9-C2D0-3640-9E67-E4B6E81874A6}" presName="spaceRect" presStyleCnt="0"/>
      <dgm:spPr/>
    </dgm:pt>
    <dgm:pt modelId="{BB46A4D1-173D-4F4F-9032-C43E603A6DAB}" type="pres">
      <dgm:prSet presAssocID="{90C497D9-C2D0-3640-9E67-E4B6E81874A6}" presName="textRect" presStyleLbl="revTx" presStyleIdx="0" presStyleCnt="3" custScaleX="103959" custScaleY="131386">
        <dgm:presLayoutVars>
          <dgm:chMax val="1"/>
          <dgm:chPref val="1"/>
        </dgm:presLayoutVars>
      </dgm:prSet>
      <dgm:spPr/>
    </dgm:pt>
    <dgm:pt modelId="{BEF9F3E4-D1F9-4443-BE7D-87E1365465A3}" type="pres">
      <dgm:prSet presAssocID="{6E59F160-CF08-A841-AF32-487F8406515C}" presName="sibTrans" presStyleCnt="0"/>
      <dgm:spPr/>
    </dgm:pt>
    <dgm:pt modelId="{36C3ECC8-FC96-4E22-97E5-3845CA0B1154}" type="pres">
      <dgm:prSet presAssocID="{4A42A4BA-CFA2-E244-A4C3-FB1BCB0C4A4F}" presName="compNode" presStyleCnt="0"/>
      <dgm:spPr/>
    </dgm:pt>
    <dgm:pt modelId="{A2FF8865-8E1A-49FC-B461-F50916C286F3}" type="pres">
      <dgm:prSet presAssocID="{4A42A4BA-CFA2-E244-A4C3-FB1BCB0C4A4F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se de Dados"/>
        </a:ext>
      </dgm:extLst>
    </dgm:pt>
    <dgm:pt modelId="{24B188C9-B7BC-4C3E-B2C3-B405953E0C5A}" type="pres">
      <dgm:prSet presAssocID="{4A42A4BA-CFA2-E244-A4C3-FB1BCB0C4A4F}" presName="spaceRect" presStyleCnt="0"/>
      <dgm:spPr/>
    </dgm:pt>
    <dgm:pt modelId="{64287F33-2D7F-4A33-B61F-EB5A75CB09C0}" type="pres">
      <dgm:prSet presAssocID="{4A42A4BA-CFA2-E244-A4C3-FB1BCB0C4A4F}" presName="textRect" presStyleLbl="revTx" presStyleIdx="1" presStyleCnt="3">
        <dgm:presLayoutVars>
          <dgm:chMax val="1"/>
          <dgm:chPref val="1"/>
        </dgm:presLayoutVars>
      </dgm:prSet>
      <dgm:spPr/>
    </dgm:pt>
    <dgm:pt modelId="{F4B53CF7-51C5-409F-8CED-E45A7657AA9D}" type="pres">
      <dgm:prSet presAssocID="{C090B442-959E-4547-8D4C-CA28739C7EB5}" presName="sibTrans" presStyleCnt="0"/>
      <dgm:spPr/>
    </dgm:pt>
    <dgm:pt modelId="{EF4F4DF5-9C00-42C8-B191-71397902AFA9}" type="pres">
      <dgm:prSet presAssocID="{C9E30379-0737-8C47-A69E-FB0636C99503}" presName="compNode" presStyleCnt="0"/>
      <dgm:spPr/>
    </dgm:pt>
    <dgm:pt modelId="{E08B6BFE-FB8A-4F8C-BAF6-A9DF326292D4}" type="pres">
      <dgm:prSet presAssocID="{C9E30379-0737-8C47-A69E-FB0636C99503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rca de Verificação"/>
        </a:ext>
      </dgm:extLst>
    </dgm:pt>
    <dgm:pt modelId="{13494FAE-4D2C-450A-A077-81F8EB18EA3E}" type="pres">
      <dgm:prSet presAssocID="{C9E30379-0737-8C47-A69E-FB0636C99503}" presName="spaceRect" presStyleCnt="0"/>
      <dgm:spPr/>
    </dgm:pt>
    <dgm:pt modelId="{47F665E3-E393-42F1-A247-3E2BE1A87F92}" type="pres">
      <dgm:prSet presAssocID="{C9E30379-0737-8C47-A69E-FB0636C99503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3AC1070A-88E7-0043-9580-72A9BAA72106}" type="presOf" srcId="{D6F0C4A5-1769-534A-B040-EB3741A8EA6B}" destId="{2CFDF516-DCA6-46E7-817C-AA32E053A1A8}" srcOrd="0" destOrd="0" presId="urn:microsoft.com/office/officeart/2018/2/layout/IconLabelList"/>
    <dgm:cxn modelId="{A9767D0D-3C6E-6E4E-B16F-1866D1D59EFB}" srcId="{D6F0C4A5-1769-534A-B040-EB3741A8EA6B}" destId="{90C497D9-C2D0-3640-9E67-E4B6E81874A6}" srcOrd="0" destOrd="0" parTransId="{6828F218-32C3-0046-BAD5-6E7AA7E86E79}" sibTransId="{6E59F160-CF08-A841-AF32-487F8406515C}"/>
    <dgm:cxn modelId="{FBC05A3F-3737-6649-ADCB-CCFD2849BCE4}" srcId="{D6F0C4A5-1769-534A-B040-EB3741A8EA6B}" destId="{4A42A4BA-CFA2-E244-A4C3-FB1BCB0C4A4F}" srcOrd="1" destOrd="0" parTransId="{8140D4A5-6BB5-3049-8CD2-ECBA44401857}" sibTransId="{C090B442-959E-4547-8D4C-CA28739C7EB5}"/>
    <dgm:cxn modelId="{EF03FD46-1808-E041-8A77-372995DD20EA}" type="presOf" srcId="{4A42A4BA-CFA2-E244-A4C3-FB1BCB0C4A4F}" destId="{64287F33-2D7F-4A33-B61F-EB5A75CB09C0}" srcOrd="0" destOrd="0" presId="urn:microsoft.com/office/officeart/2018/2/layout/IconLabelList"/>
    <dgm:cxn modelId="{AD1AC3E3-6CD5-274B-ADE3-541EFCD234CE}" srcId="{D6F0C4A5-1769-534A-B040-EB3741A8EA6B}" destId="{C9E30379-0737-8C47-A69E-FB0636C99503}" srcOrd="2" destOrd="0" parTransId="{913EF31C-909C-FB4E-B796-10C31A42A5A3}" sibTransId="{00D56908-D9D8-2E48-92D4-74E074082856}"/>
    <dgm:cxn modelId="{B9E074F4-CFA9-E44A-A764-DD1195D7E07B}" type="presOf" srcId="{90C497D9-C2D0-3640-9E67-E4B6E81874A6}" destId="{BB46A4D1-173D-4F4F-9032-C43E603A6DAB}" srcOrd="0" destOrd="0" presId="urn:microsoft.com/office/officeart/2018/2/layout/IconLabelList"/>
    <dgm:cxn modelId="{6E340FF9-2108-294E-8ECA-AF851A0DB9A3}" type="presOf" srcId="{C9E30379-0737-8C47-A69E-FB0636C99503}" destId="{47F665E3-E393-42F1-A247-3E2BE1A87F92}" srcOrd="0" destOrd="0" presId="urn:microsoft.com/office/officeart/2018/2/layout/IconLabelList"/>
    <dgm:cxn modelId="{AC76AE58-C7F8-9940-8712-C02BBF766559}" type="presParOf" srcId="{2CFDF516-DCA6-46E7-817C-AA32E053A1A8}" destId="{660936D1-C180-493A-983E-B0399B2FE59E}" srcOrd="0" destOrd="0" presId="urn:microsoft.com/office/officeart/2018/2/layout/IconLabelList"/>
    <dgm:cxn modelId="{6BDE8B25-007B-574D-B655-EB5920509F8D}" type="presParOf" srcId="{660936D1-C180-493A-983E-B0399B2FE59E}" destId="{3BE77D83-A018-4FAF-AAF7-71F226E90337}" srcOrd="0" destOrd="0" presId="urn:microsoft.com/office/officeart/2018/2/layout/IconLabelList"/>
    <dgm:cxn modelId="{D16A1E33-349E-A34D-B0AE-0503C38EB545}" type="presParOf" srcId="{660936D1-C180-493A-983E-B0399B2FE59E}" destId="{16F16F33-968B-40F6-A021-9BE40367062A}" srcOrd="1" destOrd="0" presId="urn:microsoft.com/office/officeart/2018/2/layout/IconLabelList"/>
    <dgm:cxn modelId="{7B60EB8E-B9E5-F64D-8D74-B0E9B909A960}" type="presParOf" srcId="{660936D1-C180-493A-983E-B0399B2FE59E}" destId="{BB46A4D1-173D-4F4F-9032-C43E603A6DAB}" srcOrd="2" destOrd="0" presId="urn:microsoft.com/office/officeart/2018/2/layout/IconLabelList"/>
    <dgm:cxn modelId="{D8DD773F-101D-6344-A344-40B551699E6B}" type="presParOf" srcId="{2CFDF516-DCA6-46E7-817C-AA32E053A1A8}" destId="{BEF9F3E4-D1F9-4443-BE7D-87E1365465A3}" srcOrd="1" destOrd="0" presId="urn:microsoft.com/office/officeart/2018/2/layout/IconLabelList"/>
    <dgm:cxn modelId="{06D71833-A5AC-B143-BFF3-9EE1A04303BC}" type="presParOf" srcId="{2CFDF516-DCA6-46E7-817C-AA32E053A1A8}" destId="{36C3ECC8-FC96-4E22-97E5-3845CA0B1154}" srcOrd="2" destOrd="0" presId="urn:microsoft.com/office/officeart/2018/2/layout/IconLabelList"/>
    <dgm:cxn modelId="{DFF7579D-CEA4-6940-8254-6F66CEC337C2}" type="presParOf" srcId="{36C3ECC8-FC96-4E22-97E5-3845CA0B1154}" destId="{A2FF8865-8E1A-49FC-B461-F50916C286F3}" srcOrd="0" destOrd="0" presId="urn:microsoft.com/office/officeart/2018/2/layout/IconLabelList"/>
    <dgm:cxn modelId="{42A6542A-FB31-0943-BEFE-1AC81FF5109C}" type="presParOf" srcId="{36C3ECC8-FC96-4E22-97E5-3845CA0B1154}" destId="{24B188C9-B7BC-4C3E-B2C3-B405953E0C5A}" srcOrd="1" destOrd="0" presId="urn:microsoft.com/office/officeart/2018/2/layout/IconLabelList"/>
    <dgm:cxn modelId="{A0B576C9-A169-CF4D-AE45-95B976CEAE41}" type="presParOf" srcId="{36C3ECC8-FC96-4E22-97E5-3845CA0B1154}" destId="{64287F33-2D7F-4A33-B61F-EB5A75CB09C0}" srcOrd="2" destOrd="0" presId="urn:microsoft.com/office/officeart/2018/2/layout/IconLabelList"/>
    <dgm:cxn modelId="{CCAC1CEC-C155-4F43-865B-B9C49068542B}" type="presParOf" srcId="{2CFDF516-DCA6-46E7-817C-AA32E053A1A8}" destId="{F4B53CF7-51C5-409F-8CED-E45A7657AA9D}" srcOrd="3" destOrd="0" presId="urn:microsoft.com/office/officeart/2018/2/layout/IconLabelList"/>
    <dgm:cxn modelId="{909033D4-DFD4-A448-A653-9DC74DBF2808}" type="presParOf" srcId="{2CFDF516-DCA6-46E7-817C-AA32E053A1A8}" destId="{EF4F4DF5-9C00-42C8-B191-71397902AFA9}" srcOrd="4" destOrd="0" presId="urn:microsoft.com/office/officeart/2018/2/layout/IconLabelList"/>
    <dgm:cxn modelId="{FA55C800-1B36-4141-80FC-BA11757BA376}" type="presParOf" srcId="{EF4F4DF5-9C00-42C8-B191-71397902AFA9}" destId="{E08B6BFE-FB8A-4F8C-BAF6-A9DF326292D4}" srcOrd="0" destOrd="0" presId="urn:microsoft.com/office/officeart/2018/2/layout/IconLabelList"/>
    <dgm:cxn modelId="{1E4EFDA2-22DE-D84A-8B13-634F810EA73F}" type="presParOf" srcId="{EF4F4DF5-9C00-42C8-B191-71397902AFA9}" destId="{13494FAE-4D2C-450A-A077-81F8EB18EA3E}" srcOrd="1" destOrd="0" presId="urn:microsoft.com/office/officeart/2018/2/layout/IconLabelList"/>
    <dgm:cxn modelId="{C4EDFAE2-66A3-0640-A888-722E51B230DF}" type="presParOf" srcId="{EF4F4DF5-9C00-42C8-B191-71397902AFA9}" destId="{47F665E3-E393-42F1-A247-3E2BE1A87F92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BE77D83-A018-4FAF-AAF7-71F226E90337}">
      <dsp:nvSpPr>
        <dsp:cNvPr id="0" name=""/>
        <dsp:cNvSpPr/>
      </dsp:nvSpPr>
      <dsp:spPr>
        <a:xfrm>
          <a:off x="1637437" y="142921"/>
          <a:ext cx="575859" cy="57585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B46A4D1-173D-4F4F-9032-C43E603A6DAB}">
      <dsp:nvSpPr>
        <dsp:cNvPr id="0" name=""/>
        <dsp:cNvSpPr/>
      </dsp:nvSpPr>
      <dsp:spPr>
        <a:xfrm>
          <a:off x="1260192" y="830466"/>
          <a:ext cx="1330350" cy="6725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200" kern="1200"/>
            <a:t>Recency, Fequency and Monetary Analysis</a:t>
          </a:r>
          <a:endParaRPr lang="pt-PT" sz="1200" kern="1200" dirty="0"/>
        </a:p>
      </dsp:txBody>
      <dsp:txXfrm>
        <a:off x="1260192" y="830466"/>
        <a:ext cx="1330350" cy="672532"/>
      </dsp:txXfrm>
    </dsp:sp>
    <dsp:sp modelId="{A2FF8865-8E1A-49FC-B461-F50916C286F3}">
      <dsp:nvSpPr>
        <dsp:cNvPr id="0" name=""/>
        <dsp:cNvSpPr/>
      </dsp:nvSpPr>
      <dsp:spPr>
        <a:xfrm>
          <a:off x="3166401" y="183086"/>
          <a:ext cx="575859" cy="57585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287F33-2D7F-4A33-B61F-EB5A75CB09C0}">
      <dsp:nvSpPr>
        <dsp:cNvPr id="0" name=""/>
        <dsp:cNvSpPr/>
      </dsp:nvSpPr>
      <dsp:spPr>
        <a:xfrm>
          <a:off x="2814487" y="950958"/>
          <a:ext cx="1279687" cy="5118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400" kern="1200"/>
            <a:t>Normalization of the RFM dataset</a:t>
          </a:r>
          <a:endParaRPr lang="pt-PT" sz="1400" kern="1200" dirty="0"/>
        </a:p>
      </dsp:txBody>
      <dsp:txXfrm>
        <a:off x="2814487" y="950958"/>
        <a:ext cx="1279687" cy="511874"/>
      </dsp:txXfrm>
    </dsp:sp>
    <dsp:sp modelId="{E08B6BFE-FB8A-4F8C-BAF6-A9DF326292D4}">
      <dsp:nvSpPr>
        <dsp:cNvPr id="0" name=""/>
        <dsp:cNvSpPr/>
      </dsp:nvSpPr>
      <dsp:spPr>
        <a:xfrm>
          <a:off x="4670034" y="183086"/>
          <a:ext cx="575859" cy="57585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7F665E3-E393-42F1-A247-3E2BE1A87F92}">
      <dsp:nvSpPr>
        <dsp:cNvPr id="0" name=""/>
        <dsp:cNvSpPr/>
      </dsp:nvSpPr>
      <dsp:spPr>
        <a:xfrm>
          <a:off x="4318120" y="950958"/>
          <a:ext cx="1279687" cy="5118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800" kern="1200"/>
            <a:t>3 clusters</a:t>
          </a:r>
          <a:endParaRPr lang="pt-PT" sz="1800" kern="1200" dirty="0"/>
        </a:p>
      </dsp:txBody>
      <dsp:txXfrm>
        <a:off x="4318120" y="950958"/>
        <a:ext cx="1279687" cy="51187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E525A0-09DF-2040-BE66-3CB00C77C4AD}" type="datetimeFigureOut">
              <a:rPr lang="pt-PT" smtClean="0"/>
              <a:t>01/06/21</a:t>
            </a:fld>
            <a:endParaRPr lang="pt-PT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PT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BCCF22-F6F3-1E49-BCF3-F6F4477FB224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9611837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RFM stands for Recency, Frequency, and Monetary value, each corresponding to some key customer trait</a:t>
            </a:r>
            <a:r>
              <a:rPr lang="pt-PT" dirty="0">
                <a:effectLst/>
              </a:rPr>
              <a:t> 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BCCF22-F6F3-1E49-BCF3-F6F4477FB224}" type="slidenum">
              <a:rPr lang="pt-PT" smtClean="0"/>
              <a:t>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2828591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the first part of the challenge, the prediction of the units product 6 weeks ahead, it was used ARIMA models. For that, the values from the ID’s were encoded. </a:t>
            </a:r>
            <a:endParaRPr lang="pt-PT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 prediction products based on point-of-sale we made de filtering to point-of-sale to see the top product for each point-of-sale.</a:t>
            </a:r>
            <a:endParaRPr lang="pt-PT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pt-PT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BCCF22-F6F3-1E49-BCF3-F6F4477FB224}" type="slidenum">
              <a:rPr lang="pt-PT" smtClean="0"/>
              <a:t>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325520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PT"/>
              <a:t>Clique para editar o estilo de subtítulo do Modelo Global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A2CF1-0EB2-4673-802D-3371233E4A77}" type="datetime2">
              <a:rPr lang="en-US" smtClean="0"/>
              <a:t>Tuesday, June 1, 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098200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A2CF1-0EB2-4673-802D-3371233E4A77}" type="datetime2">
              <a:rPr lang="en-US" smtClean="0"/>
              <a:t>Tuesday, June 1, 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207789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A2CF1-0EB2-4673-802D-3371233E4A77}" type="datetime2">
              <a:rPr lang="en-US" smtClean="0"/>
              <a:t>Tuesday, June 1, 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646658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A2CF1-0EB2-4673-802D-3371233E4A77}" type="datetime2">
              <a:rPr lang="en-US" smtClean="0"/>
              <a:t>Tuesday, June 1, 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022448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A2CF1-0EB2-4673-802D-3371233E4A77}" type="datetime2">
              <a:rPr lang="en-US" smtClean="0"/>
              <a:t>Tuesday, June 1, 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960358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A2CF1-0EB2-4673-802D-3371233E4A77}" type="datetime2">
              <a:rPr lang="en-US" smtClean="0"/>
              <a:t>Tuesday, June 1, 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Sample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2011909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A2CF1-0EB2-4673-802D-3371233E4A77}" type="datetime2">
              <a:rPr lang="en-US" smtClean="0"/>
              <a:t>Tuesday, June 1, 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Sample Footer Text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532652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A2CF1-0EB2-4673-802D-3371233E4A77}" type="datetime2">
              <a:rPr lang="en-US" smtClean="0"/>
              <a:t>Tuesday, June 1, 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Sample Footer Text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561096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A2CF1-0EB2-4673-802D-3371233E4A77}" type="datetime2">
              <a:rPr lang="en-US" smtClean="0"/>
              <a:t>Tuesday, June 1, 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Sample Footer Text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49767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A2CF1-0EB2-4673-802D-3371233E4A77}" type="datetime2">
              <a:rPr lang="en-US" smtClean="0"/>
              <a:t>Tuesday, June 1, 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Sample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28613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A2CF1-0EB2-4673-802D-3371233E4A77}" type="datetime2">
              <a:rPr lang="en-US" smtClean="0"/>
              <a:t>Tuesday, June 1, 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Sample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611588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EA2CF1-0EB2-4673-802D-3371233E4A77}" type="datetime2">
              <a:rPr lang="en-US" smtClean="0"/>
              <a:t>Tuesday, June 1, 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en-US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21B6DD-29C1-4FEA-923F-71EA1347694C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595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9" r:id="rId1"/>
    <p:sldLayoutId id="2147483790" r:id="rId2"/>
    <p:sldLayoutId id="2147483791" r:id="rId3"/>
    <p:sldLayoutId id="2147483792" r:id="rId4"/>
    <p:sldLayoutId id="2147483793" r:id="rId5"/>
    <p:sldLayoutId id="2147483794" r:id="rId6"/>
    <p:sldLayoutId id="2147483795" r:id="rId7"/>
    <p:sldLayoutId id="2147483796" r:id="rId8"/>
    <p:sldLayoutId id="2147483797" r:id="rId9"/>
    <p:sldLayoutId id="2147483798" r:id="rId10"/>
    <p:sldLayoutId id="214748379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.png"/><Relationship Id="rId4" Type="http://schemas.openxmlformats.org/officeDocument/2006/relationships/image" Target="../media/image14.tif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.xml"/><Relationship Id="rId3" Type="http://schemas.openxmlformats.org/officeDocument/2006/relationships/image" Target="../media/image16.png"/><Relationship Id="rId7" Type="http://schemas.openxmlformats.org/officeDocument/2006/relationships/diagramData" Target="../diagrams/data1.xml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png"/><Relationship Id="rId11" Type="http://schemas.microsoft.com/office/2007/relationships/diagramDrawing" Target="../diagrams/drawing1.xml"/><Relationship Id="rId5" Type="http://schemas.openxmlformats.org/officeDocument/2006/relationships/image" Target="../media/image18.png"/><Relationship Id="rId10" Type="http://schemas.openxmlformats.org/officeDocument/2006/relationships/diagramColors" Target="../diagrams/colors1.xml"/><Relationship Id="rId4" Type="http://schemas.openxmlformats.org/officeDocument/2006/relationships/image" Target="../media/image17.svg"/><Relationship Id="rId9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0.tiff"/><Relationship Id="rId5" Type="http://schemas.openxmlformats.org/officeDocument/2006/relationships/image" Target="../media/image29.tiff"/><Relationship Id="rId4" Type="http://schemas.openxmlformats.org/officeDocument/2006/relationships/image" Target="../media/image2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CE115B-6992-2748-A1CC-9F0836C9E6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7376" y="1479234"/>
            <a:ext cx="4672049" cy="2351116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>
              <a:lnSpc>
                <a:spcPct val="150000"/>
              </a:lnSpc>
            </a:pPr>
            <a:r>
              <a:rPr lang="en-US" sz="4600" b="1" dirty="0"/>
              <a:t>Business Case #5</a:t>
            </a:r>
            <a:br>
              <a:rPr lang="en-US" sz="4600" b="1" dirty="0"/>
            </a:br>
            <a:r>
              <a:rPr lang="en-US" sz="4600" dirty="0"/>
              <a:t>Retail Challenge </a:t>
            </a:r>
          </a:p>
        </p:txBody>
      </p:sp>
      <p:sp>
        <p:nvSpPr>
          <p:cNvPr id="70" name="Caixa de Texto 10">
            <a:extLst>
              <a:ext uri="{FF2B5EF4-FFF2-40B4-BE49-F238E27FC236}">
                <a16:creationId xmlns:a16="http://schemas.microsoft.com/office/drawing/2014/main" id="{8297986C-C7F6-3A43-B1B5-7AD3502546F7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803498" y="4355123"/>
            <a:ext cx="4468249" cy="1709849"/>
          </a:xfrm>
          <a:prstGeom prst="rect">
            <a:avLst/>
          </a:prstGeom>
        </p:spPr>
        <p:txBody>
          <a:bodyPr rot="0" spcFirstLastPara="0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700" dirty="0">
                <a:effectLst/>
              </a:rPr>
              <a:t>Ana Sofia Silva, number: 20200220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700" dirty="0">
                <a:effectLst/>
              </a:rPr>
              <a:t>José Francisco Alves, number: 20200653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700" dirty="0">
                <a:effectLst/>
              </a:rPr>
              <a:t>Miguel Nunes, number: 20200615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700" dirty="0" err="1">
                <a:effectLst/>
              </a:rPr>
              <a:t>Mohammadali</a:t>
            </a:r>
            <a:r>
              <a:rPr lang="en-US" sz="1700" dirty="0">
                <a:effectLst/>
              </a:rPr>
              <a:t> </a:t>
            </a:r>
            <a:r>
              <a:rPr lang="en-US" sz="1700" dirty="0" err="1">
                <a:effectLst/>
              </a:rPr>
              <a:t>Gharghi</a:t>
            </a:r>
            <a:r>
              <a:rPr lang="en-US" sz="1700" dirty="0">
                <a:effectLst/>
              </a:rPr>
              <a:t>, number: 20200997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sz="1700" dirty="0">
              <a:effectLst/>
            </a:endParaRPr>
          </a:p>
        </p:txBody>
      </p:sp>
      <p:pic>
        <p:nvPicPr>
          <p:cNvPr id="1026" name="Picture 2" descr="Mind Over Data | LinkedIn">
            <a:extLst>
              <a:ext uri="{FF2B5EF4-FFF2-40B4-BE49-F238E27FC236}">
                <a16:creationId xmlns:a16="http://schemas.microsoft.com/office/drawing/2014/main" id="{5AE25C03-FC14-D94B-94AD-6354909C35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17331" y="1251932"/>
            <a:ext cx="4813040" cy="4813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EE247B21-23EA-2D46-A1B7-C5C9CFBBA3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"/>
            <a:ext cx="1270000" cy="1319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347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E95D2880-6A08-5D42-949C-81EA5D21CD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525" y="757028"/>
            <a:ext cx="8831988" cy="576000"/>
          </a:xfrm>
        </p:spPr>
        <p:txBody>
          <a:bodyPr vert="horz" wrap="square" lIns="0" tIns="0" rIns="0" bIns="0" rtlCol="0" anchor="t" anchorCtr="0">
            <a:noAutofit/>
          </a:bodyPr>
          <a:lstStyle/>
          <a:p>
            <a:r>
              <a:rPr lang="en-US" spc="-100" dirty="0">
                <a:latin typeface="Sagona Book" panose="02020503050505020204" pitchFamily="18" charset="0"/>
                <a:cs typeface="Arial" panose="020B0604020202020204" pitchFamily="34" charset="0"/>
              </a:rPr>
              <a:t>Presentation Structure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204B3BC5-B8B6-D941-9439-58E49113C47D}"/>
              </a:ext>
            </a:extLst>
          </p:cNvPr>
          <p:cNvSpPr txBox="1"/>
          <p:nvPr/>
        </p:nvSpPr>
        <p:spPr>
          <a:xfrm>
            <a:off x="119974" y="1880635"/>
            <a:ext cx="6440129" cy="4555093"/>
          </a:xfrm>
          <a:custGeom>
            <a:avLst/>
            <a:gdLst>
              <a:gd name="connsiteX0" fmla="*/ 0 w 6440129"/>
              <a:gd name="connsiteY0" fmla="*/ 0 h 4555093"/>
              <a:gd name="connsiteX1" fmla="*/ 6440129 w 6440129"/>
              <a:gd name="connsiteY1" fmla="*/ 0 h 4555093"/>
              <a:gd name="connsiteX2" fmla="*/ 6440129 w 6440129"/>
              <a:gd name="connsiteY2" fmla="*/ 4555093 h 4555093"/>
              <a:gd name="connsiteX3" fmla="*/ 0 w 6440129"/>
              <a:gd name="connsiteY3" fmla="*/ 4555093 h 4555093"/>
              <a:gd name="connsiteX4" fmla="*/ 0 w 6440129"/>
              <a:gd name="connsiteY4" fmla="*/ 0 h 4555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40129" h="4555093" fill="none" extrusionOk="0">
                <a:moveTo>
                  <a:pt x="0" y="0"/>
                </a:moveTo>
                <a:cubicBezTo>
                  <a:pt x="2678933" y="-49533"/>
                  <a:pt x="3832561" y="-14809"/>
                  <a:pt x="6440129" y="0"/>
                </a:cubicBezTo>
                <a:cubicBezTo>
                  <a:pt x="6527768" y="1852854"/>
                  <a:pt x="6367450" y="3831467"/>
                  <a:pt x="6440129" y="4555093"/>
                </a:cubicBezTo>
                <a:cubicBezTo>
                  <a:pt x="5078407" y="4506862"/>
                  <a:pt x="1601189" y="4639548"/>
                  <a:pt x="0" y="4555093"/>
                </a:cubicBezTo>
                <a:cubicBezTo>
                  <a:pt x="-38581" y="2520599"/>
                  <a:pt x="63341" y="911771"/>
                  <a:pt x="0" y="0"/>
                </a:cubicBezTo>
                <a:close/>
              </a:path>
              <a:path w="6440129" h="4555093" stroke="0" extrusionOk="0">
                <a:moveTo>
                  <a:pt x="0" y="0"/>
                </a:moveTo>
                <a:cubicBezTo>
                  <a:pt x="2343217" y="118645"/>
                  <a:pt x="3435059" y="116012"/>
                  <a:pt x="6440129" y="0"/>
                </a:cubicBezTo>
                <a:cubicBezTo>
                  <a:pt x="6307247" y="1687130"/>
                  <a:pt x="6525080" y="3642010"/>
                  <a:pt x="6440129" y="4555093"/>
                </a:cubicBezTo>
                <a:cubicBezTo>
                  <a:pt x="4102552" y="4689693"/>
                  <a:pt x="920918" y="4397897"/>
                  <a:pt x="0" y="4555093"/>
                </a:cubicBezTo>
                <a:cubicBezTo>
                  <a:pt x="-20187" y="2360646"/>
                  <a:pt x="-152480" y="1926380"/>
                  <a:pt x="0" y="0"/>
                </a:cubicBezTo>
                <a:close/>
              </a:path>
            </a:pathLst>
          </a:custGeom>
          <a:solidFill>
            <a:srgbClr val="FE9553"/>
          </a:solidFill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  <a:effectLst/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just"/>
            <a:r>
              <a:rPr lang="pt-PT" sz="2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Business </a:t>
            </a:r>
            <a:r>
              <a:rPr lang="pt-PT" sz="2800" b="1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Goals</a:t>
            </a:r>
            <a:endParaRPr lang="pt-PT" sz="28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pple Symbols" panose="02000000000000000000" pitchFamily="2" charset="-79"/>
              <a:ea typeface="Apple Symbols" panose="02000000000000000000" pitchFamily="2" charset="-79"/>
              <a:cs typeface="Apple Symbols" panose="02000000000000000000" pitchFamily="2" charset="-79"/>
            </a:endParaRPr>
          </a:p>
          <a:p>
            <a:pPr algn="just"/>
            <a:endParaRPr lang="pt-PT" b="1" spc="300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  <a:p>
            <a:pPr marL="742950" lvl="1" indent="-285750">
              <a:buFont typeface="Wingdings" pitchFamily="2" charset="2"/>
              <a:buChar char="q"/>
            </a:pPr>
            <a:r>
              <a:rPr lang="en-US" dirty="0"/>
              <a:t>Help the business management to have known of the types of customers</a:t>
            </a:r>
            <a:endParaRPr lang="pt-PT" dirty="0"/>
          </a:p>
          <a:p>
            <a:pPr marL="742950" lvl="1" indent="-285750">
              <a:buFont typeface="Wingdings" pitchFamily="2" charset="2"/>
              <a:buChar char="q"/>
            </a:pPr>
            <a:r>
              <a:rPr lang="en-US" dirty="0"/>
              <a:t>Provide an understanding of the business and important insights</a:t>
            </a:r>
            <a:endParaRPr lang="pt-PT" dirty="0"/>
          </a:p>
          <a:p>
            <a:pPr marL="742950" lvl="1" indent="-285750">
              <a:buFont typeface="Wingdings" pitchFamily="2" charset="2"/>
              <a:buChar char="q"/>
            </a:pPr>
            <a:r>
              <a:rPr lang="en-US" dirty="0"/>
              <a:t>Understand each Point-of-Sale characteristics</a:t>
            </a:r>
            <a:endParaRPr lang="pt-PT" dirty="0"/>
          </a:p>
          <a:p>
            <a:pPr marL="742950" lvl="1" indent="-285750">
              <a:buFont typeface="Wingdings" pitchFamily="2" charset="2"/>
              <a:buChar char="q"/>
            </a:pPr>
            <a:r>
              <a:rPr lang="en-US" dirty="0"/>
              <a:t>Knowledge of the future product’s demand   </a:t>
            </a:r>
            <a:endParaRPr lang="pt-PT" dirty="0"/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endParaRPr lang="pt-PT" sz="1400" dirty="0">
              <a:ln/>
              <a:solidFill>
                <a:schemeClr val="tx2">
                  <a:lumMod val="50000"/>
                </a:schemeClr>
              </a:solidFill>
            </a:endParaRPr>
          </a:p>
          <a:p>
            <a:pPr algn="just"/>
            <a:r>
              <a:rPr lang="pt-PT" sz="2400" b="1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Expected</a:t>
            </a:r>
            <a:r>
              <a:rPr lang="pt-PT" sz="24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pt-PT" sz="2400" b="1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Outcomes</a:t>
            </a:r>
            <a:endParaRPr lang="pt-PT" sz="24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pple Symbols" panose="02000000000000000000" pitchFamily="2" charset="-79"/>
              <a:ea typeface="Apple Symbols" panose="02000000000000000000" pitchFamily="2" charset="-79"/>
              <a:cs typeface="Apple Symbols" panose="02000000000000000000" pitchFamily="2" charset="-79"/>
            </a:endParaRPr>
          </a:p>
          <a:p>
            <a:pPr algn="just"/>
            <a:endParaRPr lang="pt-PT" sz="24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pple Symbols" panose="02000000000000000000" pitchFamily="2" charset="-79"/>
              <a:ea typeface="Apple Symbols" panose="02000000000000000000" pitchFamily="2" charset="-79"/>
              <a:cs typeface="Apple Symbols" panose="02000000000000000000" pitchFamily="2" charset="-79"/>
            </a:endParaRPr>
          </a:p>
          <a:p>
            <a:pPr marL="800100" lvl="1" indent="-342900" algn="just">
              <a:buFont typeface="Wingdings" pitchFamily="2" charset="2"/>
              <a:buChar char="q"/>
            </a:pPr>
            <a:r>
              <a:rPr lang="pt-PT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Apple Symbols" panose="02000000000000000000" pitchFamily="2" charset="-79"/>
                <a:cs typeface="Calibri" panose="020F0502020204030204" pitchFamily="34" charset="0"/>
              </a:rPr>
              <a:t>Customer</a:t>
            </a:r>
            <a:r>
              <a:rPr lang="pt-PT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Apple Symbols" panose="02000000000000000000" pitchFamily="2" charset="-79"/>
                <a:cs typeface="Calibri" panose="020F0502020204030204" pitchFamily="34" charset="0"/>
              </a:rPr>
              <a:t> </a:t>
            </a:r>
            <a:r>
              <a:rPr lang="pt-PT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Apple Symbols" panose="02000000000000000000" pitchFamily="2" charset="-79"/>
                <a:cs typeface="Calibri" panose="020F0502020204030204" pitchFamily="34" charset="0"/>
              </a:rPr>
              <a:t>segmentation</a:t>
            </a:r>
            <a:endParaRPr lang="pt-PT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Apple Symbols" panose="02000000000000000000" pitchFamily="2" charset="-79"/>
              <a:cs typeface="Calibri" panose="020F0502020204030204" pitchFamily="34" charset="0"/>
            </a:endParaRPr>
          </a:p>
          <a:p>
            <a:pPr marL="800100" lvl="1" indent="-342900" algn="just">
              <a:buFont typeface="Wingdings" pitchFamily="2" charset="2"/>
              <a:buChar char="q"/>
            </a:pPr>
            <a:r>
              <a:rPr lang="pt-PT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Apple Symbols" panose="02000000000000000000" pitchFamily="2" charset="-79"/>
                <a:cs typeface="Calibri" panose="020F0502020204030204" pitchFamily="34" charset="0"/>
              </a:rPr>
              <a:t>Visual </a:t>
            </a:r>
            <a:r>
              <a:rPr lang="pt-PT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Apple Symbols" panose="02000000000000000000" pitchFamily="2" charset="-79"/>
                <a:cs typeface="Calibri" panose="020F0502020204030204" pitchFamily="34" charset="0"/>
              </a:rPr>
              <a:t>aid</a:t>
            </a:r>
            <a:r>
              <a:rPr lang="pt-PT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Apple Symbols" panose="02000000000000000000" pitchFamily="2" charset="-79"/>
                <a:cs typeface="Calibri" panose="020F0502020204030204" pitchFamily="34" charset="0"/>
              </a:rPr>
              <a:t> to business insights</a:t>
            </a:r>
          </a:p>
          <a:p>
            <a:pPr marL="800100" lvl="1" indent="-342900" algn="just">
              <a:buFont typeface="Wingdings" pitchFamily="2" charset="2"/>
              <a:buChar char="q"/>
            </a:pPr>
            <a:r>
              <a:rPr lang="pt-PT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Apple Symbols" panose="02000000000000000000" pitchFamily="2" charset="-79"/>
                <a:cs typeface="Calibri" panose="020F0502020204030204" pitchFamily="34" charset="0"/>
              </a:rPr>
              <a:t>Product’s</a:t>
            </a:r>
            <a:r>
              <a:rPr lang="pt-PT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Apple Symbols" panose="02000000000000000000" pitchFamily="2" charset="-79"/>
                <a:cs typeface="Calibri" panose="020F0502020204030204" pitchFamily="34" charset="0"/>
              </a:rPr>
              <a:t> </a:t>
            </a:r>
            <a:r>
              <a:rPr lang="pt-PT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Apple Symbols" panose="02000000000000000000" pitchFamily="2" charset="-79"/>
                <a:cs typeface="Calibri" panose="020F0502020204030204" pitchFamily="34" charset="0"/>
              </a:rPr>
              <a:t>Forecasting</a:t>
            </a:r>
            <a:r>
              <a:rPr lang="pt-PT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Apple Symbols" panose="02000000000000000000" pitchFamily="2" charset="-79"/>
                <a:cs typeface="Calibri" panose="020F0502020204030204" pitchFamily="34" charset="0"/>
              </a:rPr>
              <a:t> </a:t>
            </a:r>
          </a:p>
          <a:p>
            <a:pPr algn="just"/>
            <a:endParaRPr lang="pt-PT" sz="2000" spc="300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Apple Symbols" panose="02000000000000000000" pitchFamily="2" charset="-79"/>
              <a:ea typeface="Apple Symbols" panose="02000000000000000000" pitchFamily="2" charset="-79"/>
              <a:cs typeface="Apple Symbols" panose="02000000000000000000" pitchFamily="2" charset="-79"/>
            </a:endParaRPr>
          </a:p>
        </p:txBody>
      </p:sp>
      <p:sp>
        <p:nvSpPr>
          <p:cNvPr id="67" name="Seta para a Direita 66">
            <a:extLst>
              <a:ext uri="{FF2B5EF4-FFF2-40B4-BE49-F238E27FC236}">
                <a16:creationId xmlns:a16="http://schemas.microsoft.com/office/drawing/2014/main" id="{036145CF-2519-3445-85BD-5EA216CBFD43}"/>
              </a:ext>
            </a:extLst>
          </p:cNvPr>
          <p:cNvSpPr/>
          <p:nvPr/>
        </p:nvSpPr>
        <p:spPr>
          <a:xfrm>
            <a:off x="6560103" y="4029959"/>
            <a:ext cx="953729" cy="1223228"/>
          </a:xfrm>
          <a:prstGeom prst="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90111595-61AE-8A44-B13B-FD992F3A4F37}"/>
              </a:ext>
            </a:extLst>
          </p:cNvPr>
          <p:cNvSpPr txBox="1"/>
          <p:nvPr/>
        </p:nvSpPr>
        <p:spPr>
          <a:xfrm>
            <a:off x="7513832" y="3350121"/>
            <a:ext cx="4576764" cy="2400657"/>
          </a:xfrm>
          <a:prstGeom prst="rect">
            <a:avLst/>
          </a:prstGeom>
          <a:solidFill>
            <a:srgbClr val="E6E6FF"/>
          </a:solidFill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pt-PT" sz="2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Data </a:t>
            </a:r>
            <a:r>
              <a:rPr lang="pt-PT" sz="2400" b="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Mining</a:t>
            </a:r>
            <a:r>
              <a:rPr lang="pt-PT" sz="2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pt-PT" sz="2400" b="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Goals</a:t>
            </a:r>
            <a:endParaRPr lang="pt-PT" sz="24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pple Symbols" panose="02000000000000000000" pitchFamily="2" charset="-79"/>
              <a:ea typeface="Apple Symbols" panose="02000000000000000000" pitchFamily="2" charset="-79"/>
              <a:cs typeface="Apple Symbols" panose="02000000000000000000" pitchFamily="2" charset="-79"/>
            </a:endParaRPr>
          </a:p>
          <a:p>
            <a:endParaRPr lang="pt-PT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lt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pt-PT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Clustering</a:t>
            </a:r>
            <a:r>
              <a:rPr lang="pt-PT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pt-PT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with</a:t>
            </a:r>
            <a:r>
              <a:rPr lang="pt-PT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K-</a:t>
            </a:r>
            <a:r>
              <a:rPr lang="pt-PT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Means</a:t>
            </a:r>
            <a:r>
              <a:rPr lang="pt-PT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pt-PT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algorithm</a:t>
            </a:r>
            <a:r>
              <a:rPr lang="pt-PT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pt-PT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and</a:t>
            </a:r>
            <a:r>
              <a:rPr lang="pt-PT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RFM </a:t>
            </a:r>
            <a:r>
              <a:rPr lang="pt-PT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methodology</a:t>
            </a:r>
            <a:endParaRPr lang="pt-PT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pt-PT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Forecast</a:t>
            </a:r>
            <a:r>
              <a:rPr lang="pt-PT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pt-PT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with</a:t>
            </a:r>
            <a:r>
              <a:rPr lang="pt-PT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ARIMA </a:t>
            </a:r>
            <a:r>
              <a:rPr lang="pt-PT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methodology</a:t>
            </a:r>
            <a:r>
              <a:rPr lang="pt-PT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pt-PT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and</a:t>
            </a:r>
            <a:r>
              <a:rPr lang="pt-PT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Top </a:t>
            </a:r>
            <a:r>
              <a:rPr lang="pt-PT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products</a:t>
            </a:r>
            <a:r>
              <a:rPr lang="pt-PT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pt-PT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filtering</a:t>
            </a:r>
            <a:r>
              <a:rPr lang="pt-PT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</a:p>
          <a:p>
            <a:pPr marL="800100" lvl="1" indent="-342900">
              <a:buFont typeface="+mj-lt"/>
              <a:buAutoNum type="arabicPeriod"/>
            </a:pPr>
            <a:endParaRPr lang="pt-PT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lt"/>
            </a:endParaRPr>
          </a:p>
          <a:p>
            <a:endParaRPr lang="pt-PT" b="1" dirty="0">
              <a:ln/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6305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9">
            <a:extLst>
              <a:ext uri="{FF2B5EF4-FFF2-40B4-BE49-F238E27FC236}">
                <a16:creationId xmlns:a16="http://schemas.microsoft.com/office/drawing/2014/main" id="{DF2D776A-0FEF-F641-A9EC-0E0A879171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6045" y="538426"/>
            <a:ext cx="2665765" cy="1962686"/>
          </a:xfrm>
        </p:spPr>
        <p:txBody>
          <a:bodyPr vert="horz" lIns="91440" tIns="45720" rIns="91440" bIns="45720" rtlCol="0" anchor="b" anchorCtr="0">
            <a:normAutofit/>
          </a:bodyPr>
          <a:lstStyle/>
          <a:p>
            <a:pPr algn="ctr"/>
            <a:br>
              <a:rPr lang="en-US" sz="6000" b="1" kern="1200" spc="-10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+mj-lt"/>
                <a:ea typeface="+mj-ea"/>
                <a:cs typeface="+mj-cs"/>
              </a:rPr>
            </a:br>
            <a:endParaRPr lang="en-US" sz="6000" kern="1200" spc="-1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6" name="Retângulo 25">
            <a:extLst>
              <a:ext uri="{FF2B5EF4-FFF2-40B4-BE49-F238E27FC236}">
                <a16:creationId xmlns:a16="http://schemas.microsoft.com/office/drawing/2014/main" id="{99B26A46-02D5-2B4C-B025-55370BFA61F0}"/>
              </a:ext>
            </a:extLst>
          </p:cNvPr>
          <p:cNvSpPr/>
          <p:nvPr/>
        </p:nvSpPr>
        <p:spPr>
          <a:xfrm>
            <a:off x="1141435" y="791295"/>
            <a:ext cx="593399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PT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cs typeface="Calibri" panose="020F0502020204030204" pitchFamily="34" charset="0"/>
              </a:rPr>
              <a:t>Data </a:t>
            </a:r>
            <a:r>
              <a:rPr lang="pt-PT" sz="28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cs typeface="Calibri" panose="020F0502020204030204" pitchFamily="34" charset="0"/>
              </a:rPr>
              <a:t>Understanding</a:t>
            </a:r>
            <a:r>
              <a:rPr lang="pt-PT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cs typeface="Calibri" panose="020F0502020204030204" pitchFamily="34" charset="0"/>
              </a:rPr>
              <a:t> </a:t>
            </a:r>
            <a:r>
              <a:rPr lang="pt-PT" sz="28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cs typeface="Calibri" panose="020F0502020204030204" pitchFamily="34" charset="0"/>
              </a:rPr>
              <a:t>and</a:t>
            </a:r>
            <a:r>
              <a:rPr lang="pt-PT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cs typeface="Calibri" panose="020F0502020204030204" pitchFamily="34" charset="0"/>
              </a:rPr>
              <a:t> </a:t>
            </a:r>
            <a:r>
              <a:rPr lang="pt-PT" sz="28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cs typeface="Calibri" panose="020F0502020204030204" pitchFamily="34" charset="0"/>
              </a:rPr>
              <a:t>Transformation</a:t>
            </a:r>
            <a:endParaRPr lang="pt-PT" sz="2800" dirty="0">
              <a:latin typeface="+mj-lt"/>
              <a:cs typeface="Calibri" panose="020F0502020204030204" pitchFamily="34" charset="0"/>
            </a:endParaRPr>
          </a:p>
        </p:txBody>
      </p:sp>
      <p:pic>
        <p:nvPicPr>
          <p:cNvPr id="27" name="Gráfico 26" descr="Distintivo 1 com preenchimento sólido">
            <a:extLst>
              <a:ext uri="{FF2B5EF4-FFF2-40B4-BE49-F238E27FC236}">
                <a16:creationId xmlns:a16="http://schemas.microsoft.com/office/drawing/2014/main" id="{06A4979F-6B2C-3543-95BD-42D88E6EF7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6091" y="564372"/>
            <a:ext cx="914400" cy="914400"/>
          </a:xfrm>
          <a:prstGeom prst="rect">
            <a:avLst/>
          </a:prstGeom>
        </p:spPr>
      </p:pic>
      <p:sp>
        <p:nvSpPr>
          <p:cNvPr id="2" name="Retângulo Arredondado 1">
            <a:extLst>
              <a:ext uri="{FF2B5EF4-FFF2-40B4-BE49-F238E27FC236}">
                <a16:creationId xmlns:a16="http://schemas.microsoft.com/office/drawing/2014/main" id="{5EA32E58-A538-FC40-8BD3-05D8CF1CB5FA}"/>
              </a:ext>
            </a:extLst>
          </p:cNvPr>
          <p:cNvSpPr/>
          <p:nvPr/>
        </p:nvSpPr>
        <p:spPr>
          <a:xfrm>
            <a:off x="490654" y="1478772"/>
            <a:ext cx="5486400" cy="673413"/>
          </a:xfrm>
          <a:prstGeom prst="roundRect">
            <a:avLst/>
          </a:prstGeom>
          <a:solidFill>
            <a:schemeClr val="accent2"/>
          </a:solidFill>
          <a:ln>
            <a:solidFill>
              <a:srgbClr val="FE95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Import the data with </a:t>
            </a:r>
            <a:r>
              <a:rPr lang="en-US" dirty="0" err="1"/>
              <a:t>PySpark</a:t>
            </a:r>
            <a:r>
              <a:rPr lang="en-US" dirty="0"/>
              <a:t> tool</a:t>
            </a:r>
          </a:p>
        </p:txBody>
      </p:sp>
      <p:sp>
        <p:nvSpPr>
          <p:cNvPr id="15" name="Retângulo Arredondado 14">
            <a:extLst>
              <a:ext uri="{FF2B5EF4-FFF2-40B4-BE49-F238E27FC236}">
                <a16:creationId xmlns:a16="http://schemas.microsoft.com/office/drawing/2014/main" id="{D9970360-931B-664F-8037-6DEB6FCAE374}"/>
              </a:ext>
            </a:extLst>
          </p:cNvPr>
          <p:cNvSpPr/>
          <p:nvPr/>
        </p:nvSpPr>
        <p:spPr>
          <a:xfrm>
            <a:off x="485186" y="2825917"/>
            <a:ext cx="5486400" cy="673413"/>
          </a:xfrm>
          <a:prstGeom prst="roundRect">
            <a:avLst/>
          </a:prstGeom>
          <a:solidFill>
            <a:schemeClr val="accent2"/>
          </a:solidFill>
          <a:ln>
            <a:solidFill>
              <a:srgbClr val="FE95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en-US" dirty="0"/>
              <a:t>Delete irrelevant information of the ID’s columns </a:t>
            </a:r>
          </a:p>
        </p:txBody>
      </p:sp>
      <p:sp>
        <p:nvSpPr>
          <p:cNvPr id="16" name="Retângulo Arredondado 15">
            <a:extLst>
              <a:ext uri="{FF2B5EF4-FFF2-40B4-BE49-F238E27FC236}">
                <a16:creationId xmlns:a16="http://schemas.microsoft.com/office/drawing/2014/main" id="{1C23ACB6-EAFA-7342-B622-DA542D4099A7}"/>
              </a:ext>
            </a:extLst>
          </p:cNvPr>
          <p:cNvSpPr/>
          <p:nvPr/>
        </p:nvSpPr>
        <p:spPr>
          <a:xfrm>
            <a:off x="485186" y="4173062"/>
            <a:ext cx="5486400" cy="881785"/>
          </a:xfrm>
          <a:prstGeom prst="roundRect">
            <a:avLst/>
          </a:prstGeom>
          <a:solidFill>
            <a:schemeClr val="accent2"/>
          </a:solidFill>
          <a:ln>
            <a:solidFill>
              <a:srgbClr val="FE95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en-US" dirty="0"/>
              <a:t>Create the new columns for Units, Measures and </a:t>
            </a:r>
            <a:r>
              <a:rPr lang="en-US"/>
              <a:t>Unit Price</a:t>
            </a:r>
            <a:endParaRPr lang="en-US" dirty="0"/>
          </a:p>
        </p:txBody>
      </p:sp>
      <p:sp>
        <p:nvSpPr>
          <p:cNvPr id="17" name="Retângulo Arredondado 16">
            <a:extLst>
              <a:ext uri="{FF2B5EF4-FFF2-40B4-BE49-F238E27FC236}">
                <a16:creationId xmlns:a16="http://schemas.microsoft.com/office/drawing/2014/main" id="{AA718B29-5287-9F43-B9BE-4C3ACD891F57}"/>
              </a:ext>
            </a:extLst>
          </p:cNvPr>
          <p:cNvSpPr/>
          <p:nvPr/>
        </p:nvSpPr>
        <p:spPr>
          <a:xfrm>
            <a:off x="485186" y="5730504"/>
            <a:ext cx="5486400" cy="850400"/>
          </a:xfrm>
          <a:prstGeom prst="roundRect">
            <a:avLst/>
          </a:prstGeom>
          <a:solidFill>
            <a:schemeClr val="accent2"/>
          </a:solidFill>
          <a:ln>
            <a:solidFill>
              <a:srgbClr val="FE95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en-US" dirty="0"/>
              <a:t>Cast the Data Types and Remove Duplicates</a:t>
            </a:r>
          </a:p>
        </p:txBody>
      </p:sp>
      <p:sp>
        <p:nvSpPr>
          <p:cNvPr id="18" name="Seta para a Direita 17">
            <a:extLst>
              <a:ext uri="{FF2B5EF4-FFF2-40B4-BE49-F238E27FC236}">
                <a16:creationId xmlns:a16="http://schemas.microsoft.com/office/drawing/2014/main" id="{B5812927-8BB4-7742-882D-F3C51198024D}"/>
              </a:ext>
            </a:extLst>
          </p:cNvPr>
          <p:cNvSpPr/>
          <p:nvPr/>
        </p:nvSpPr>
        <p:spPr>
          <a:xfrm rot="5400000">
            <a:off x="2845843" y="2216375"/>
            <a:ext cx="520271" cy="545352"/>
          </a:xfrm>
          <a:prstGeom prst="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19" name="Seta para a Direita 18">
            <a:extLst>
              <a:ext uri="{FF2B5EF4-FFF2-40B4-BE49-F238E27FC236}">
                <a16:creationId xmlns:a16="http://schemas.microsoft.com/office/drawing/2014/main" id="{EE989720-C7B3-1F4E-8773-1328F91CB0E8}"/>
              </a:ext>
            </a:extLst>
          </p:cNvPr>
          <p:cNvSpPr/>
          <p:nvPr/>
        </p:nvSpPr>
        <p:spPr>
          <a:xfrm rot="5400000">
            <a:off x="2845841" y="3563521"/>
            <a:ext cx="520271" cy="545352"/>
          </a:xfrm>
          <a:prstGeom prst="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0" name="Seta para a Direita 19">
            <a:extLst>
              <a:ext uri="{FF2B5EF4-FFF2-40B4-BE49-F238E27FC236}">
                <a16:creationId xmlns:a16="http://schemas.microsoft.com/office/drawing/2014/main" id="{6FBE972A-EA7B-094F-9A3B-052275B29935}"/>
              </a:ext>
            </a:extLst>
          </p:cNvPr>
          <p:cNvSpPr/>
          <p:nvPr/>
        </p:nvSpPr>
        <p:spPr>
          <a:xfrm rot="5400000">
            <a:off x="2845841" y="5126753"/>
            <a:ext cx="520271" cy="545352"/>
          </a:xfrm>
          <a:prstGeom prst="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2054" name="Picture 6" descr="PySpark - Entenda a Engine do Spark para Rodar Python">
            <a:extLst>
              <a:ext uri="{FF2B5EF4-FFF2-40B4-BE49-F238E27FC236}">
                <a16:creationId xmlns:a16="http://schemas.microsoft.com/office/drawing/2014/main" id="{4C50F132-4E99-754D-A272-C2A57413F4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5229" y="2372047"/>
            <a:ext cx="4632135" cy="2605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5512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9">
            <a:extLst>
              <a:ext uri="{FF2B5EF4-FFF2-40B4-BE49-F238E27FC236}">
                <a16:creationId xmlns:a16="http://schemas.microsoft.com/office/drawing/2014/main" id="{DF2D776A-0FEF-F641-A9EC-0E0A879171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 anchorCtr="0">
            <a:normAutofit/>
          </a:bodyPr>
          <a:lstStyle/>
          <a:p>
            <a:br>
              <a:rPr lang="en-US" sz="2800" b="1" spc="-100">
                <a:ln w="13462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</a:br>
            <a:endParaRPr lang="en-US" sz="2800" spc="-100">
              <a:solidFill>
                <a:srgbClr val="FFFFFF"/>
              </a:solidFill>
            </a:endParaRPr>
          </a:p>
        </p:txBody>
      </p:sp>
      <p:pic>
        <p:nvPicPr>
          <p:cNvPr id="20" name="Picture 1">
            <a:extLst>
              <a:ext uri="{FF2B5EF4-FFF2-40B4-BE49-F238E27FC236}">
                <a16:creationId xmlns:a16="http://schemas.microsoft.com/office/drawing/2014/main" id="{BED7CD5D-D7AF-F540-BB00-3B75BDE8DA9D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29" b="42581"/>
          <a:stretch/>
        </p:blipFill>
        <p:spPr>
          <a:xfrm>
            <a:off x="267482" y="1694371"/>
            <a:ext cx="5352733" cy="2532388"/>
          </a:xfrm>
          <a:prstGeom prst="rect">
            <a:avLst/>
          </a:prstGeom>
        </p:spPr>
      </p:pic>
      <p:pic>
        <p:nvPicPr>
          <p:cNvPr id="28" name="Gráfico 27" descr="Distintivo com preenchimento sólido">
            <a:extLst>
              <a:ext uri="{FF2B5EF4-FFF2-40B4-BE49-F238E27FC236}">
                <a16:creationId xmlns:a16="http://schemas.microsoft.com/office/drawing/2014/main" id="{E2B7D76E-04CE-974D-977D-DCEB3CD81A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7482" y="549635"/>
            <a:ext cx="864459" cy="864459"/>
          </a:xfrm>
          <a:prstGeom prst="rect">
            <a:avLst/>
          </a:prstGeom>
        </p:spPr>
      </p:pic>
      <p:sp>
        <p:nvSpPr>
          <p:cNvPr id="19" name="Retângulo 18">
            <a:extLst>
              <a:ext uri="{FF2B5EF4-FFF2-40B4-BE49-F238E27FC236}">
                <a16:creationId xmlns:a16="http://schemas.microsoft.com/office/drawing/2014/main" id="{DD518D20-F3AC-0F45-8A32-E9C0E8B19D53}"/>
              </a:ext>
            </a:extLst>
          </p:cNvPr>
          <p:cNvSpPr/>
          <p:nvPr/>
        </p:nvSpPr>
        <p:spPr>
          <a:xfrm>
            <a:off x="1079954" y="633437"/>
            <a:ext cx="495456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pt-PT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cs typeface="Calibri" panose="020F0502020204030204" pitchFamily="34" charset="0"/>
              </a:rPr>
              <a:t>Top </a:t>
            </a:r>
            <a:r>
              <a:rPr lang="pt-PT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cs typeface="Calibri" panose="020F0502020204030204" pitchFamily="34" charset="0"/>
              </a:rPr>
              <a:t>products</a:t>
            </a:r>
            <a:r>
              <a:rPr lang="pt-PT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cs typeface="Calibri" panose="020F0502020204030204" pitchFamily="34" charset="0"/>
              </a:rPr>
              <a:t> </a:t>
            </a:r>
            <a:r>
              <a:rPr lang="pt-PT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cs typeface="Calibri" panose="020F0502020204030204" pitchFamily="34" charset="0"/>
              </a:rPr>
              <a:t>sold</a:t>
            </a:r>
            <a:r>
              <a:rPr lang="pt-PT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cs typeface="Calibri" panose="020F0502020204030204" pitchFamily="34" charset="0"/>
              </a:rPr>
              <a:t> </a:t>
            </a:r>
            <a:r>
              <a:rPr lang="pt-PT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cs typeface="Calibri" panose="020F0502020204030204" pitchFamily="34" charset="0"/>
              </a:rPr>
              <a:t>by</a:t>
            </a:r>
            <a:r>
              <a:rPr lang="pt-PT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cs typeface="Calibri" panose="020F0502020204030204" pitchFamily="34" charset="0"/>
              </a:rPr>
              <a:t> </a:t>
            </a:r>
            <a:r>
              <a:rPr lang="pt-PT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cs typeface="Calibri" panose="020F0502020204030204" pitchFamily="34" charset="0"/>
              </a:rPr>
              <a:t>ID’s</a:t>
            </a:r>
            <a:endParaRPr lang="pt-PT" sz="3600" dirty="0">
              <a:latin typeface="+mj-lt"/>
              <a:cs typeface="Calibri" panose="020F0502020204030204" pitchFamily="34" charset="0"/>
            </a:endParaRPr>
          </a:p>
        </p:txBody>
      </p:sp>
      <p:pic>
        <p:nvPicPr>
          <p:cNvPr id="25" name="Picture 3">
            <a:extLst>
              <a:ext uri="{FF2B5EF4-FFF2-40B4-BE49-F238E27FC236}">
                <a16:creationId xmlns:a16="http://schemas.microsoft.com/office/drawing/2014/main" id="{72220BAA-087B-3A4A-BB62-E41E90B14034}"/>
              </a:ext>
            </a:extLst>
          </p:cNvPr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36" b="40708"/>
          <a:stretch/>
        </p:blipFill>
        <p:spPr>
          <a:xfrm>
            <a:off x="267482" y="4325612"/>
            <a:ext cx="5542303" cy="2531402"/>
          </a:xfrm>
          <a:prstGeom prst="rect">
            <a:avLst/>
          </a:prstGeom>
        </p:spPr>
      </p:pic>
      <p:pic>
        <p:nvPicPr>
          <p:cNvPr id="27" name="Picture 4">
            <a:extLst>
              <a:ext uri="{FF2B5EF4-FFF2-40B4-BE49-F238E27FC236}">
                <a16:creationId xmlns:a16="http://schemas.microsoft.com/office/drawing/2014/main" id="{7D1C6089-B8AC-944A-92C4-85259D28C742}"/>
              </a:ext>
            </a:extLst>
          </p:cNvPr>
          <p:cNvPicPr/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1" t="3766" r="1" b="40700"/>
          <a:stretch/>
        </p:blipFill>
        <p:spPr>
          <a:xfrm>
            <a:off x="5720576" y="1855558"/>
            <a:ext cx="4924488" cy="2145348"/>
          </a:xfrm>
          <a:prstGeom prst="rect">
            <a:avLst/>
          </a:prstGeom>
        </p:spPr>
      </p:pic>
      <p:pic>
        <p:nvPicPr>
          <p:cNvPr id="3" name="Picture 2" descr="upload.wikimedia.org/wikipedia/commons/thumb/c/...">
            <a:extLst>
              <a:ext uri="{FF2B5EF4-FFF2-40B4-BE49-F238E27FC236}">
                <a16:creationId xmlns:a16="http://schemas.microsoft.com/office/drawing/2014/main" id="{F38DF62E-A426-5D4E-B02D-476EBFFF97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1078" y="5020061"/>
            <a:ext cx="1733986" cy="1733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59782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9">
            <a:extLst>
              <a:ext uri="{FF2B5EF4-FFF2-40B4-BE49-F238E27FC236}">
                <a16:creationId xmlns:a16="http://schemas.microsoft.com/office/drawing/2014/main" id="{DF2D776A-0FEF-F641-A9EC-0E0A879171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2818" y="1370171"/>
            <a:ext cx="5085580" cy="2387600"/>
          </a:xfrm>
        </p:spPr>
        <p:txBody>
          <a:bodyPr vert="horz" lIns="91440" tIns="45720" rIns="91440" bIns="45720" rtlCol="0" anchor="b" anchorCtr="0">
            <a:normAutofit/>
          </a:bodyPr>
          <a:lstStyle/>
          <a:p>
            <a:br>
              <a:rPr lang="en-US" sz="6000" b="1" spc="-10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</a:br>
            <a:endParaRPr lang="en-US" sz="6000" spc="-100">
              <a:solidFill>
                <a:schemeClr val="bg1"/>
              </a:solidFill>
            </a:endParaRPr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B4CAE034-7DB6-CE42-BB83-9D4891776616}"/>
              </a:ext>
            </a:extLst>
          </p:cNvPr>
          <p:cNvSpPr txBox="1"/>
          <p:nvPr/>
        </p:nvSpPr>
        <p:spPr>
          <a:xfrm>
            <a:off x="848242" y="1623513"/>
            <a:ext cx="5960911" cy="6617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marL="742950" lvl="1" indent="-28575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pt-PT" sz="1400">
              <a:ln/>
              <a:solidFill>
                <a:schemeClr val="tx2">
                  <a:lumMod val="50000"/>
                </a:schemeClr>
              </a:solidFill>
            </a:endParaRPr>
          </a:p>
          <a:p>
            <a:pPr algn="just">
              <a:spcAft>
                <a:spcPts val="600"/>
              </a:spcAft>
            </a:pPr>
            <a:endParaRPr lang="pt-PT" b="1" spc="30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3" name="Gráfico 2" descr="Distintivo 3 com preenchimento sólido">
            <a:extLst>
              <a:ext uri="{FF2B5EF4-FFF2-40B4-BE49-F238E27FC236}">
                <a16:creationId xmlns:a16="http://schemas.microsoft.com/office/drawing/2014/main" id="{AF6F171C-C02A-4346-B488-ABFE634AED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0479" y="485717"/>
            <a:ext cx="914400" cy="914400"/>
          </a:xfrm>
          <a:prstGeom prst="rect">
            <a:avLst/>
          </a:prstGeom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4D7C8D7D-5986-5941-B63D-5AC03958A05C}"/>
              </a:ext>
            </a:extLst>
          </p:cNvPr>
          <p:cNvSpPr/>
          <p:nvPr/>
        </p:nvSpPr>
        <p:spPr>
          <a:xfrm>
            <a:off x="1424879" y="634855"/>
            <a:ext cx="765738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800" dirty="0"/>
              <a:t>Analysis of each Point-of-Sale characteristics</a:t>
            </a:r>
            <a:endParaRPr lang="pt-PT" sz="2800" dirty="0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660DBB49-16DF-0E43-911D-4494AEBC0E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732" y="1491468"/>
            <a:ext cx="5647752" cy="2980944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C13E3936-C306-F941-BAD6-8E01583070E7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189" y="4563763"/>
            <a:ext cx="5958054" cy="2198844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533AA118-723B-7E40-81A7-F452E64D366B}"/>
              </a:ext>
            </a:extLst>
          </p:cNvPr>
          <p:cNvSpPr/>
          <p:nvPr/>
        </p:nvSpPr>
        <p:spPr>
          <a:xfrm>
            <a:off x="6463541" y="2431846"/>
            <a:ext cx="4312126" cy="120140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Point</a:t>
            </a:r>
            <a:r>
              <a:rPr lang="pt-PT" dirty="0"/>
              <a:t>-</a:t>
            </a:r>
            <a:r>
              <a:rPr lang="pt-PT" dirty="0" err="1"/>
              <a:t>of</a:t>
            </a:r>
            <a:r>
              <a:rPr lang="pt-PT" dirty="0"/>
              <a:t>-Sales </a:t>
            </a:r>
            <a:r>
              <a:rPr lang="pt-PT" dirty="0" err="1"/>
              <a:t>with</a:t>
            </a:r>
            <a:r>
              <a:rPr lang="pt-PT" dirty="0"/>
              <a:t> </a:t>
            </a:r>
            <a:r>
              <a:rPr lang="pt-PT" dirty="0" err="1"/>
              <a:t>higher</a:t>
            </a:r>
            <a:r>
              <a:rPr lang="pt-PT" dirty="0"/>
              <a:t> </a:t>
            </a:r>
            <a:r>
              <a:rPr lang="pt-PT" dirty="0" err="1"/>
              <a:t>number</a:t>
            </a:r>
            <a:r>
              <a:rPr lang="pt-PT" dirty="0"/>
              <a:t> </a:t>
            </a:r>
            <a:r>
              <a:rPr lang="pt-PT" dirty="0" err="1"/>
              <a:t>of</a:t>
            </a:r>
            <a:r>
              <a:rPr lang="pt-PT" dirty="0"/>
              <a:t> </a:t>
            </a:r>
            <a:r>
              <a:rPr lang="pt-PT" dirty="0" err="1"/>
              <a:t>transactions</a:t>
            </a:r>
            <a:endParaRPr lang="pt-PT" dirty="0"/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969D6E26-E994-6442-93A7-F2BDC89C6270}"/>
              </a:ext>
            </a:extLst>
          </p:cNvPr>
          <p:cNvSpPr/>
          <p:nvPr/>
        </p:nvSpPr>
        <p:spPr>
          <a:xfrm>
            <a:off x="6536412" y="4823913"/>
            <a:ext cx="4166384" cy="120140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number</a:t>
            </a:r>
            <a:r>
              <a:rPr lang="pt-PT" dirty="0"/>
              <a:t> </a:t>
            </a:r>
            <a:r>
              <a:rPr lang="pt-PT" dirty="0" err="1"/>
              <a:t>of</a:t>
            </a:r>
            <a:r>
              <a:rPr lang="pt-PT" dirty="0"/>
              <a:t> </a:t>
            </a:r>
            <a:r>
              <a:rPr lang="pt-PT" dirty="0" err="1"/>
              <a:t>transactions</a:t>
            </a:r>
            <a:r>
              <a:rPr lang="pt-PT" dirty="0"/>
              <a:t> </a:t>
            </a:r>
            <a:r>
              <a:rPr lang="pt-PT" dirty="0" err="1"/>
              <a:t>during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time</a:t>
            </a:r>
          </a:p>
        </p:txBody>
      </p:sp>
    </p:spTree>
    <p:extLst>
      <p:ext uri="{BB962C8B-B14F-4D97-AF65-F5344CB8AC3E}">
        <p14:creationId xmlns:p14="http://schemas.microsoft.com/office/powerpoint/2010/main" val="3223504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500D3837-8EAA-F049-B5F7-06EA5FE39AC4}"/>
              </a:ext>
            </a:extLst>
          </p:cNvPr>
          <p:cNvSpPr/>
          <p:nvPr/>
        </p:nvSpPr>
        <p:spPr>
          <a:xfrm>
            <a:off x="1344168" y="518289"/>
            <a:ext cx="3300984" cy="1645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>
                <a:latin typeface="+mj-lt"/>
                <a:ea typeface="+mj-ea"/>
                <a:cs typeface="+mj-cs"/>
              </a:rPr>
              <a:t>Clustering Analysis with RFM</a:t>
            </a:r>
            <a:endParaRPr lang="en-US" sz="2800" dirty="0">
              <a:latin typeface="+mj-lt"/>
              <a:ea typeface="+mj-ea"/>
              <a:cs typeface="+mj-cs"/>
            </a:endParaRPr>
          </a:p>
        </p:txBody>
      </p:sp>
      <p:pic>
        <p:nvPicPr>
          <p:cNvPr id="6" name="Gráfico 5" descr="Distintivo 4 com preenchimento sólido">
            <a:extLst>
              <a:ext uri="{FF2B5EF4-FFF2-40B4-BE49-F238E27FC236}">
                <a16:creationId xmlns:a16="http://schemas.microsoft.com/office/drawing/2014/main" id="{0F9026C2-8081-684F-8BEF-F54ACAE674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4174" y="861276"/>
            <a:ext cx="754244" cy="754244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F0A07D8D-C5F0-4D41-B315-0416DF8F524E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4416" y="2385909"/>
            <a:ext cx="3584448" cy="2817188"/>
          </a:xfrm>
          <a:prstGeom prst="rect">
            <a:avLst/>
          </a:prstGeom>
          <a:noFill/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3A2FFC76-0BAF-F54D-AFAB-A74892E161A2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38864" y="2428323"/>
            <a:ext cx="3584448" cy="2732360"/>
          </a:xfrm>
          <a:prstGeom prst="rect">
            <a:avLst/>
          </a:prstGeom>
          <a:noFill/>
        </p:spPr>
      </p:pic>
      <p:graphicFrame>
        <p:nvGraphicFramePr>
          <p:cNvPr id="8" name="Diagrama 7">
            <a:extLst>
              <a:ext uri="{FF2B5EF4-FFF2-40B4-BE49-F238E27FC236}">
                <a16:creationId xmlns:a16="http://schemas.microsoft.com/office/drawing/2014/main" id="{6B454C6F-E2D7-324E-9479-B1022B96997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11902276"/>
              </p:ext>
            </p:extLst>
          </p:nvPr>
        </p:nvGraphicFramePr>
        <p:xfrm>
          <a:off x="4581144" y="510047"/>
          <a:ext cx="6858000" cy="1645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25" name="Imagem 24">
            <a:extLst>
              <a:ext uri="{FF2B5EF4-FFF2-40B4-BE49-F238E27FC236}">
                <a16:creationId xmlns:a16="http://schemas.microsoft.com/office/drawing/2014/main" id="{81374E2F-0779-CE40-9E77-F79D4F296896}"/>
              </a:ext>
            </a:extLst>
          </p:cNvPr>
          <p:cNvPicPr/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2148" y="2460865"/>
            <a:ext cx="3365612" cy="273236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Retângulo 13">
            <a:extLst>
              <a:ext uri="{FF2B5EF4-FFF2-40B4-BE49-F238E27FC236}">
                <a16:creationId xmlns:a16="http://schemas.microsoft.com/office/drawing/2014/main" id="{352509C5-EFF3-3F4E-9CC4-54E78C3A6F4C}"/>
              </a:ext>
            </a:extLst>
          </p:cNvPr>
          <p:cNvSpPr/>
          <p:nvPr/>
        </p:nvSpPr>
        <p:spPr>
          <a:xfrm>
            <a:off x="819592" y="5442726"/>
            <a:ext cx="6391496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28650" lvl="1" indent="-171450" algn="just">
              <a:buFont typeface="Courier New" panose="02070309020205020404" pitchFamily="49" charset="0"/>
              <a:buChar char="o"/>
            </a:pPr>
            <a:r>
              <a:rPr lang="en-US" sz="12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Customers with Cluster ID 0 are the customers with high number of transactions as compared to other customers, spend higher amounts of money and are frequent buyers.</a:t>
            </a:r>
          </a:p>
          <a:p>
            <a:pPr marL="628650" lvl="1" indent="-171450" algn="just">
              <a:buFont typeface="Courier New" panose="02070309020205020404" pitchFamily="49" charset="0"/>
              <a:buChar char="o"/>
            </a:pPr>
            <a:r>
              <a:rPr lang="en-US" sz="12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Customers with Cluster ID 1 are frequent buyers. </a:t>
            </a:r>
            <a:endParaRPr lang="pt-PT" sz="12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28650" lvl="1" indent="-171450">
              <a:buFont typeface="Courier New" panose="02070309020205020404" pitchFamily="49" charset="0"/>
              <a:buChar char="o"/>
            </a:pPr>
            <a:r>
              <a:rPr lang="en-US" sz="12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Customers with Cluster ID 2 are not recent buyers and hence least of importance from business point of view.</a:t>
            </a:r>
            <a:r>
              <a:rPr lang="pt-PT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725478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500D3837-8EAA-F049-B5F7-06EA5FE39AC4}"/>
              </a:ext>
            </a:extLst>
          </p:cNvPr>
          <p:cNvSpPr/>
          <p:nvPr/>
        </p:nvSpPr>
        <p:spPr>
          <a:xfrm>
            <a:off x="1345581" y="580307"/>
            <a:ext cx="89916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800" dirty="0"/>
              <a:t>Units Products forecast</a:t>
            </a:r>
            <a:endParaRPr lang="pt-PT" sz="2800" dirty="0"/>
          </a:p>
        </p:txBody>
      </p:sp>
      <p:pic>
        <p:nvPicPr>
          <p:cNvPr id="3" name="Gráfico 2" descr="Distintivo 5 com preenchimento sólido">
            <a:extLst>
              <a:ext uri="{FF2B5EF4-FFF2-40B4-BE49-F238E27FC236}">
                <a16:creationId xmlns:a16="http://schemas.microsoft.com/office/drawing/2014/main" id="{6F1F5D7D-04B2-7543-8A8B-A7DE1BC272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1181" y="384717"/>
            <a:ext cx="914400" cy="91440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BC53BDD0-4F94-DC48-B285-1610A584241B}"/>
              </a:ext>
            </a:extLst>
          </p:cNvPr>
          <p:cNvSpPr/>
          <p:nvPr/>
        </p:nvSpPr>
        <p:spPr>
          <a:xfrm>
            <a:off x="1727125" y="2019038"/>
            <a:ext cx="35606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PT" dirty="0" err="1"/>
              <a:t>Units</a:t>
            </a:r>
            <a:r>
              <a:rPr lang="pt-PT" dirty="0"/>
              <a:t> </a:t>
            </a:r>
            <a:r>
              <a:rPr lang="pt-PT" dirty="0" err="1"/>
              <a:t>Products</a:t>
            </a:r>
            <a:r>
              <a:rPr lang="pt-PT" dirty="0"/>
              <a:t> </a:t>
            </a:r>
            <a:r>
              <a:rPr lang="pt-PT" dirty="0" err="1"/>
              <a:t>Forecast</a:t>
            </a:r>
            <a:r>
              <a:rPr lang="pt-PT" dirty="0"/>
              <a:t> </a:t>
            </a:r>
            <a:r>
              <a:rPr lang="pt-PT" dirty="0" err="1"/>
              <a:t>with</a:t>
            </a:r>
            <a:r>
              <a:rPr lang="pt-PT" dirty="0"/>
              <a:t> ARIMA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59741E8D-9E9B-184B-82DC-7C5D47E8CC4D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695960" y="2474969"/>
            <a:ext cx="5400040" cy="228727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F0A613C5-DD01-034D-A3B3-BC395A84DE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45248" y="2203704"/>
            <a:ext cx="2641600" cy="3987800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ED83C7CB-6D29-2C44-8029-1A36EB00E6F7}"/>
              </a:ext>
            </a:extLst>
          </p:cNvPr>
          <p:cNvSpPr/>
          <p:nvPr/>
        </p:nvSpPr>
        <p:spPr>
          <a:xfrm>
            <a:off x="7081290" y="1951982"/>
            <a:ext cx="32558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PT" dirty="0" err="1"/>
              <a:t>Prediction</a:t>
            </a:r>
            <a:r>
              <a:rPr lang="pt-PT" dirty="0"/>
              <a:t> </a:t>
            </a:r>
            <a:r>
              <a:rPr lang="pt-PT" dirty="0" err="1"/>
              <a:t>based</a:t>
            </a:r>
            <a:r>
              <a:rPr lang="pt-PT" dirty="0"/>
              <a:t> </a:t>
            </a:r>
            <a:r>
              <a:rPr lang="pt-PT" dirty="0" err="1"/>
              <a:t>on</a:t>
            </a:r>
            <a:r>
              <a:rPr lang="pt-PT" dirty="0"/>
              <a:t> </a:t>
            </a:r>
            <a:r>
              <a:rPr lang="pt-PT" dirty="0" err="1"/>
              <a:t>Point</a:t>
            </a:r>
            <a:r>
              <a:rPr lang="pt-PT" dirty="0"/>
              <a:t>-</a:t>
            </a:r>
            <a:r>
              <a:rPr lang="pt-PT" dirty="0" err="1"/>
              <a:t>of</a:t>
            </a:r>
            <a:r>
              <a:rPr lang="pt-PT" dirty="0"/>
              <a:t>-sale</a:t>
            </a:r>
          </a:p>
        </p:txBody>
      </p:sp>
    </p:spTree>
    <p:extLst>
      <p:ext uri="{BB962C8B-B14F-4D97-AF65-F5344CB8AC3E}">
        <p14:creationId xmlns:p14="http://schemas.microsoft.com/office/powerpoint/2010/main" val="261518390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8C5542A3-050A-4D41-9B6B-380FC245F3D7}">
  <we:reference id="wa104178141" version="4.3.3.0" store="pt-PT" storeType="OMEX"/>
  <we:alternateReferences>
    <we:reference id="WA104178141" version="4.3.3.0" store="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A20DA503DC32B4CBFEFB14C249D8605" ma:contentTypeVersion="4" ma:contentTypeDescription="Create a new document." ma:contentTypeScope="" ma:versionID="ca3dded93b4f68b434dc4223b33c74ce">
  <xsd:schema xmlns:xsd="http://www.w3.org/2001/XMLSchema" xmlns:xs="http://www.w3.org/2001/XMLSchema" xmlns:p="http://schemas.microsoft.com/office/2006/metadata/properties" xmlns:ns2="a22f6f11-1c1a-4305-8112-916771c7dbff" targetNamespace="http://schemas.microsoft.com/office/2006/metadata/properties" ma:root="true" ma:fieldsID="02d9d313d2df745cd6ad0ef00a19ede7" ns2:_="">
    <xsd:import namespace="a22f6f11-1c1a-4305-8112-916771c7dbf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22f6f11-1c1a-4305-8112-916771c7dbf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8EA5F6BC-55D7-4C37-ABB8-FDE0DB3648C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9F4CBF9-4A43-4FA7-AC5F-84B986A81116}">
  <ds:schemaRefs>
    <ds:schemaRef ds:uri="a22f6f11-1c1a-4305-8112-916771c7dbff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138E1834-CE10-4FC9-A3A1-BC1AE7BD75D5}">
  <ds:schemaRefs>
    <ds:schemaRef ds:uri="a22f6f11-1c1a-4305-8112-916771c7dbff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1594</TotalTime>
  <Words>323</Words>
  <Application>Microsoft Macintosh PowerPoint</Application>
  <PresentationFormat>Ecrã Panorâmico</PresentationFormat>
  <Paragraphs>49</Paragraphs>
  <Slides>7</Slides>
  <Notes>2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7</vt:i4>
      </vt:variant>
    </vt:vector>
  </HeadingPairs>
  <TitlesOfParts>
    <vt:vector size="15" baseType="lpstr">
      <vt:lpstr>Apple Symbols</vt:lpstr>
      <vt:lpstr>Arial</vt:lpstr>
      <vt:lpstr>Calibri</vt:lpstr>
      <vt:lpstr>Calibri Light</vt:lpstr>
      <vt:lpstr>Courier New</vt:lpstr>
      <vt:lpstr>Sagona Book</vt:lpstr>
      <vt:lpstr>Wingdings</vt:lpstr>
      <vt:lpstr>Tema do Office</vt:lpstr>
      <vt:lpstr>Business Case #5 Retail Challenge </vt:lpstr>
      <vt:lpstr>Presentation Structure</vt:lpstr>
      <vt:lpstr> </vt:lpstr>
      <vt:lpstr> </vt:lpstr>
      <vt:lpstr> 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Instacart Market Basket Analysis</dc:title>
  <dc:creator>ana sofia silva</dc:creator>
  <cp:lastModifiedBy>ana sofia silva</cp:lastModifiedBy>
  <cp:revision>39</cp:revision>
  <dcterms:created xsi:type="dcterms:W3CDTF">2021-04-17T19:45:26Z</dcterms:created>
  <dcterms:modified xsi:type="dcterms:W3CDTF">2021-06-02T11:32:38Z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0x010100BA20DA503DC32B4CBFEFB14C249D8605</vt:lpwstr>
  </property>
</Properties>
</file>